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6" r:id="rId9"/>
    <p:sldId id="265"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9/6/2017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Facts of Lice</a:t>
            </a:r>
            <a:endParaRPr lang="en-US" dirty="0"/>
          </a:p>
        </p:txBody>
      </p:sp>
      <p:sp>
        <p:nvSpPr>
          <p:cNvPr id="3" name="Subtitle 2"/>
          <p:cNvSpPr>
            <a:spLocks noGrp="1"/>
          </p:cNvSpPr>
          <p:nvPr>
            <p:ph type="subTitle" idx="1"/>
          </p:nvPr>
        </p:nvSpPr>
        <p:spPr>
          <a:xfrm>
            <a:off x="1484312" y="4059767"/>
            <a:ext cx="6400800" cy="1947333"/>
          </a:xfrm>
        </p:spPr>
        <p:txBody>
          <a:bodyPr/>
          <a:lstStyle/>
          <a:p>
            <a:r>
              <a:rPr lang="en-US" dirty="0" smtClean="0">
                <a:solidFill>
                  <a:schemeClr val="tx1"/>
                </a:solidFill>
              </a:rPr>
              <a:t>Everything you ever wanted to know about lice but were too shy to ask</a:t>
            </a:r>
            <a:r>
              <a:rPr lang="en-US" dirty="0" smtClean="0"/>
              <a:t>.</a:t>
            </a:r>
            <a:endParaRPr lang="en-US" dirty="0"/>
          </a:p>
        </p:txBody>
      </p:sp>
    </p:spTree>
    <p:extLst>
      <p:ext uri="{BB962C8B-B14F-4D97-AF65-F5344CB8AC3E}">
        <p14:creationId xmlns:p14="http://schemas.microsoft.com/office/powerpoint/2010/main" val="863616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12" y="4436532"/>
            <a:ext cx="8534400" cy="1507067"/>
          </a:xfrm>
        </p:spPr>
        <p:txBody>
          <a:bodyPr/>
          <a:lstStyle/>
          <a:p>
            <a:pPr algn="ctr"/>
            <a:r>
              <a:rPr lang="en-US" dirty="0" smtClean="0">
                <a:solidFill>
                  <a:schemeClr val="bg2">
                    <a:lumMod val="75000"/>
                  </a:schemeClr>
                </a:solidFill>
              </a:rPr>
              <a:t>Seriously?</a:t>
            </a:r>
            <a:endParaRPr lang="en-US" dirty="0">
              <a:solidFill>
                <a:schemeClr val="bg2">
                  <a:lumMod val="75000"/>
                </a:schemeClr>
              </a:solidFill>
            </a:endParaRPr>
          </a:p>
        </p:txBody>
      </p:sp>
      <p:sp>
        <p:nvSpPr>
          <p:cNvPr id="3" name="Content Placeholder 2"/>
          <p:cNvSpPr>
            <a:spLocks noGrp="1"/>
          </p:cNvSpPr>
          <p:nvPr>
            <p:ph idx="1"/>
          </p:nvPr>
        </p:nvSpPr>
        <p:spPr>
          <a:xfrm>
            <a:off x="1408112" y="622300"/>
            <a:ext cx="8534400" cy="3615267"/>
          </a:xfrm>
        </p:spPr>
        <p:txBody>
          <a:bodyPr>
            <a:normAutofit/>
          </a:bodyPr>
          <a:lstStyle/>
          <a:p>
            <a:pPr marL="0" indent="0" algn="ctr">
              <a:buNone/>
            </a:pPr>
            <a:r>
              <a:rPr lang="en-US" sz="2800" dirty="0" smtClean="0"/>
              <a:t>So you’re telling me we’re just going to let lice run rampant in our schools and not do anything about it?</a:t>
            </a:r>
            <a:endParaRPr lang="en-US" sz="2800" dirty="0"/>
          </a:p>
        </p:txBody>
      </p:sp>
    </p:spTree>
    <p:extLst>
      <p:ext uri="{BB962C8B-B14F-4D97-AF65-F5344CB8AC3E}">
        <p14:creationId xmlns:p14="http://schemas.microsoft.com/office/powerpoint/2010/main" val="4143553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7000" y="2527300"/>
            <a:ext cx="4011612" cy="1773767"/>
          </a:xfrm>
        </p:spPr>
        <p:txBody>
          <a:bodyPr>
            <a:normAutofit fontScale="92500" lnSpcReduction="10000"/>
          </a:bodyPr>
          <a:lstStyle/>
          <a:p>
            <a:pPr marL="0" indent="0" algn="ctr">
              <a:buNone/>
            </a:pPr>
            <a:r>
              <a:rPr lang="en-US" sz="13000" dirty="0" smtClean="0">
                <a:solidFill>
                  <a:schemeClr val="tx1">
                    <a:lumMod val="95000"/>
                  </a:schemeClr>
                </a:solidFill>
              </a:rPr>
              <a:t>NO!!</a:t>
            </a:r>
            <a:endParaRPr lang="en-US" sz="13000" dirty="0">
              <a:solidFill>
                <a:schemeClr val="tx1">
                  <a:lumMod val="95000"/>
                </a:schemeClr>
              </a:solidFill>
            </a:endParaRPr>
          </a:p>
        </p:txBody>
      </p:sp>
      <p:pic>
        <p:nvPicPr>
          <p:cNvPr id="6148" name="Picture 4" descr="Image result for megaph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375" y="1952095"/>
            <a:ext cx="3781425" cy="292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90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8312" y="1155700"/>
            <a:ext cx="8534400" cy="3801531"/>
          </a:xfrm>
        </p:spPr>
        <p:txBody>
          <a:bodyPr>
            <a:normAutofit/>
          </a:bodyPr>
          <a:lstStyle/>
          <a:p>
            <a:pPr marL="0" indent="0">
              <a:buNone/>
            </a:pPr>
            <a:r>
              <a:rPr lang="en-US" sz="2800" dirty="0" smtClean="0"/>
              <a:t>We are updating our policy to reflect best practice and what’s best for families and students.  We are recognizing that students who are found to have head lice have </a:t>
            </a:r>
            <a:r>
              <a:rPr lang="en-US" sz="2800" dirty="0" smtClean="0"/>
              <a:t>probably already </a:t>
            </a:r>
            <a:r>
              <a:rPr lang="en-US" sz="2800" dirty="0" smtClean="0"/>
              <a:t>been in school with lice for a month.  Studies show that sending students home early the day lice are found does little to prevent the spread of lice.</a:t>
            </a:r>
            <a:endParaRPr lang="en-US" sz="2800" dirty="0"/>
          </a:p>
        </p:txBody>
      </p:sp>
    </p:spTree>
    <p:extLst>
      <p:ext uri="{BB962C8B-B14F-4D97-AF65-F5344CB8AC3E}">
        <p14:creationId xmlns:p14="http://schemas.microsoft.com/office/powerpoint/2010/main" val="1387795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400" b="1" dirty="0" smtClean="0"/>
              <a:t>Children found to have live head lice will be allowed to complete the school day and ride the bus home.  The following will happen:</a:t>
            </a:r>
          </a:p>
          <a:p>
            <a:r>
              <a:rPr lang="en-US" dirty="0" smtClean="0"/>
              <a:t>Their parent/guardian will be notified of the findings</a:t>
            </a:r>
          </a:p>
          <a:p>
            <a:r>
              <a:rPr lang="en-US" dirty="0" smtClean="0"/>
              <a:t>Treatment advice will be given to the parent/guardian</a:t>
            </a:r>
          </a:p>
          <a:p>
            <a:r>
              <a:rPr lang="en-US" dirty="0" smtClean="0"/>
              <a:t>The student will be allowed to return to school once their head has been successfully treated </a:t>
            </a:r>
          </a:p>
          <a:p>
            <a:r>
              <a:rPr lang="en-US" dirty="0" smtClean="0"/>
              <a:t>If the student’s head was not successfully treated the parent will be requested to pick up the child and keep them home until treatment is successful.</a:t>
            </a:r>
            <a:endParaRPr lang="en-US" dirty="0"/>
          </a:p>
        </p:txBody>
      </p:sp>
    </p:spTree>
    <p:extLst>
      <p:ext uri="{BB962C8B-B14F-4D97-AF65-F5344CB8AC3E}">
        <p14:creationId xmlns:p14="http://schemas.microsoft.com/office/powerpoint/2010/main" val="4223223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912" y="309032"/>
            <a:ext cx="8534400" cy="1507067"/>
          </a:xfrm>
        </p:spPr>
        <p:txBody>
          <a:bodyPr/>
          <a:lstStyle/>
          <a:p>
            <a:pPr algn="ctr"/>
            <a:r>
              <a:rPr lang="en-US" dirty="0" smtClean="0"/>
              <a:t>But wait….there's more</a:t>
            </a:r>
            <a:endParaRPr lang="en-US" dirty="0"/>
          </a:p>
        </p:txBody>
      </p:sp>
      <p:sp>
        <p:nvSpPr>
          <p:cNvPr id="3" name="Content Placeholder 2"/>
          <p:cNvSpPr>
            <a:spLocks noGrp="1"/>
          </p:cNvSpPr>
          <p:nvPr>
            <p:ph idx="1"/>
          </p:nvPr>
        </p:nvSpPr>
        <p:spPr>
          <a:xfrm>
            <a:off x="1624012" y="1502832"/>
            <a:ext cx="8534400" cy="3615267"/>
          </a:xfrm>
        </p:spPr>
        <p:txBody>
          <a:bodyPr/>
          <a:lstStyle/>
          <a:p>
            <a:r>
              <a:rPr lang="en-US" dirty="0" smtClean="0"/>
              <a:t>We’re going to ask that teachers and staff remain just as vigilant as they have always been in identifying scratchy kids they think might have lice.</a:t>
            </a:r>
          </a:p>
          <a:p>
            <a:r>
              <a:rPr lang="en-US" dirty="0" smtClean="0"/>
              <a:t>We’re going to ask that school staff keeps taking precautions to limit head to head contact and to ask kids to back up when they get a little too close.</a:t>
            </a:r>
          </a:p>
          <a:p>
            <a:r>
              <a:rPr lang="en-US" dirty="0" smtClean="0"/>
              <a:t>Don’t allow children to share hats.</a:t>
            </a:r>
          </a:p>
          <a:p>
            <a:r>
              <a:rPr lang="en-US" dirty="0" smtClean="0"/>
              <a:t>Don’t let kids take hats from the lost and found.</a:t>
            </a:r>
          </a:p>
          <a:p>
            <a:endParaRPr lang="en-US" dirty="0"/>
          </a:p>
        </p:txBody>
      </p:sp>
    </p:spTree>
    <p:extLst>
      <p:ext uri="{BB962C8B-B14F-4D97-AF65-F5344CB8AC3E}">
        <p14:creationId xmlns:p14="http://schemas.microsoft.com/office/powerpoint/2010/main" val="1273722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1012" y="131232"/>
            <a:ext cx="8534400" cy="1507067"/>
          </a:xfrm>
        </p:spPr>
        <p:txBody>
          <a:bodyPr/>
          <a:lstStyle/>
          <a:p>
            <a:r>
              <a:rPr lang="en-US" dirty="0" smtClean="0"/>
              <a:t>There's even more…</a:t>
            </a:r>
            <a:endParaRPr lang="en-US" dirty="0"/>
          </a:p>
        </p:txBody>
      </p:sp>
      <p:sp>
        <p:nvSpPr>
          <p:cNvPr id="3" name="Content Placeholder 2"/>
          <p:cNvSpPr>
            <a:spLocks noGrp="1"/>
          </p:cNvSpPr>
          <p:nvPr>
            <p:ph idx="1"/>
          </p:nvPr>
        </p:nvSpPr>
        <p:spPr>
          <a:xfrm>
            <a:off x="1395412" y="2019300"/>
            <a:ext cx="8534400" cy="3615267"/>
          </a:xfrm>
        </p:spPr>
        <p:txBody>
          <a:bodyPr/>
          <a:lstStyle/>
          <a:p>
            <a:pPr marL="0" indent="0">
              <a:buNone/>
            </a:pPr>
            <a:r>
              <a:rPr lang="en-US" b="1" dirty="0" smtClean="0"/>
              <a:t>We will educate parents on head lice.  We recognize that transmission and prevention of head lice starts at home not at school.  We are going to ask parents to:</a:t>
            </a:r>
          </a:p>
          <a:p>
            <a:r>
              <a:rPr lang="en-US" dirty="0" smtClean="0"/>
              <a:t>Start checking their children’s hair on a weekly basis for lice so it’s not a full blown infestation by the time the school finds them.</a:t>
            </a:r>
          </a:p>
          <a:p>
            <a:pPr marL="0" indent="0">
              <a:buNone/>
            </a:pPr>
            <a:r>
              <a:rPr lang="en-US" b="1" dirty="0" smtClean="0"/>
              <a:t>And we are going to help parents learn what to do by:</a:t>
            </a:r>
          </a:p>
          <a:p>
            <a:r>
              <a:rPr lang="en-US" dirty="0" smtClean="0"/>
              <a:t>Educating them on lice recognition and treatment</a:t>
            </a:r>
          </a:p>
        </p:txBody>
      </p:sp>
    </p:spTree>
    <p:extLst>
      <p:ext uri="{BB962C8B-B14F-4D97-AF65-F5344CB8AC3E}">
        <p14:creationId xmlns:p14="http://schemas.microsoft.com/office/powerpoint/2010/main" val="2155306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smtClean="0"/>
              <a:t>I hope you feel a little better about head lice management in your classroom.  If you have questions or concerns, or now feel itchy and want a head check, please contact your school </a:t>
            </a:r>
            <a:r>
              <a:rPr lang="en-US" sz="3600" smtClean="0"/>
              <a:t>nurse.  </a:t>
            </a:r>
            <a:endParaRPr lang="en-US" sz="3600" dirty="0"/>
          </a:p>
        </p:txBody>
      </p:sp>
    </p:spTree>
    <p:extLst>
      <p:ext uri="{BB962C8B-B14F-4D97-AF65-F5344CB8AC3E}">
        <p14:creationId xmlns:p14="http://schemas.microsoft.com/office/powerpoint/2010/main" val="3412338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549900"/>
          </a:xfrm>
        </p:spPr>
        <p:txBody>
          <a:bodyPr>
            <a:normAutofit lnSpcReduction="10000"/>
          </a:bodyPr>
          <a:lstStyle/>
          <a:p>
            <a:pPr marL="0" indent="0">
              <a:buNone/>
            </a:pPr>
            <a:r>
              <a:rPr lang="en-US" sz="2800" dirty="0" smtClean="0"/>
              <a:t>You’ve probably heard this </a:t>
            </a:r>
            <a:r>
              <a:rPr lang="en-US" sz="2800" dirty="0" smtClean="0"/>
              <a:t>before, </a:t>
            </a:r>
            <a:r>
              <a:rPr lang="en-US" sz="2800" dirty="0" smtClean="0"/>
              <a:t>but </a:t>
            </a:r>
            <a:r>
              <a:rPr lang="en-US" sz="2800" dirty="0" smtClean="0"/>
              <a:t>just as a reminder</a:t>
            </a:r>
            <a:r>
              <a:rPr lang="en-US" sz="2800" dirty="0" smtClean="0"/>
              <a:t>:</a:t>
            </a:r>
            <a:endParaRPr lang="en-US" sz="2800" dirty="0" smtClean="0"/>
          </a:p>
          <a:p>
            <a:r>
              <a:rPr lang="en-US" sz="1800" dirty="0" smtClean="0"/>
              <a:t>Lice </a:t>
            </a:r>
            <a:r>
              <a:rPr lang="en-US" sz="1800" b="1" dirty="0" smtClean="0"/>
              <a:t>CANNOT</a:t>
            </a:r>
            <a:r>
              <a:rPr lang="en-US" sz="1800" dirty="0" smtClean="0"/>
              <a:t> jump or fly</a:t>
            </a:r>
          </a:p>
          <a:p>
            <a:r>
              <a:rPr lang="en-US" sz="1800" dirty="0" smtClean="0"/>
              <a:t>Lice </a:t>
            </a:r>
            <a:r>
              <a:rPr lang="en-US" sz="1800" b="1" dirty="0" smtClean="0"/>
              <a:t>CANNOT</a:t>
            </a:r>
            <a:r>
              <a:rPr lang="en-US" sz="1800" dirty="0" smtClean="0"/>
              <a:t> crawl across the classroom floor, up your chair, up your pants, up your shirt and to your head (that would be like you walking from Homer to Anchorage)</a:t>
            </a:r>
          </a:p>
          <a:p>
            <a:r>
              <a:rPr lang="en-US" sz="1800" dirty="0" smtClean="0"/>
              <a:t>Lice </a:t>
            </a:r>
            <a:r>
              <a:rPr lang="en-US" sz="1800" b="1" dirty="0" smtClean="0"/>
              <a:t>DO NOT </a:t>
            </a:r>
            <a:r>
              <a:rPr lang="en-US" sz="1800" dirty="0" smtClean="0"/>
              <a:t>carry disease</a:t>
            </a:r>
          </a:p>
          <a:p>
            <a:r>
              <a:rPr lang="en-US" sz="1800" dirty="0" smtClean="0"/>
              <a:t>Pets </a:t>
            </a:r>
            <a:r>
              <a:rPr lang="en-US" sz="1800" b="1" dirty="0" smtClean="0"/>
              <a:t>CANNOT </a:t>
            </a:r>
            <a:r>
              <a:rPr lang="en-US" sz="1800" dirty="0" smtClean="0"/>
              <a:t>give you lice</a:t>
            </a:r>
          </a:p>
          <a:p>
            <a:r>
              <a:rPr lang="en-US" sz="1800" dirty="0" smtClean="0"/>
              <a:t>Lice live </a:t>
            </a:r>
            <a:r>
              <a:rPr lang="en-US" sz="1800" b="1" dirty="0" smtClean="0"/>
              <a:t>less than </a:t>
            </a:r>
            <a:r>
              <a:rPr lang="en-US" sz="1800" dirty="0" smtClean="0"/>
              <a:t>48 hours off of a human scalp</a:t>
            </a:r>
          </a:p>
          <a:p>
            <a:r>
              <a:rPr lang="en-US" sz="1800" dirty="0" smtClean="0"/>
              <a:t>Lice are </a:t>
            </a:r>
            <a:r>
              <a:rPr lang="en-US" sz="1800" b="1" dirty="0" smtClean="0"/>
              <a:t>VERY CLUMSY</a:t>
            </a:r>
            <a:r>
              <a:rPr lang="en-US" sz="1800" dirty="0" smtClean="0"/>
              <a:t> when they fall off a scalp</a:t>
            </a:r>
          </a:p>
          <a:p>
            <a:r>
              <a:rPr lang="en-US" sz="1800" dirty="0" smtClean="0"/>
              <a:t>Lice </a:t>
            </a:r>
            <a:r>
              <a:rPr lang="en-US" sz="1800" b="1" dirty="0" smtClean="0"/>
              <a:t>LIKE TO STAY PUT</a:t>
            </a:r>
            <a:r>
              <a:rPr lang="en-US" sz="1800" dirty="0" smtClean="0"/>
              <a:t> on whichever head they have found. Read the following statistic from a peer reviewed study on lice:</a:t>
            </a:r>
          </a:p>
          <a:p>
            <a:pPr lvl="1"/>
            <a:r>
              <a:rPr lang="en-US" sz="1600" dirty="0" smtClean="0"/>
              <a:t>“A </a:t>
            </a:r>
            <a:r>
              <a:rPr lang="en-US" sz="1600" dirty="0"/>
              <a:t>healthy louse is not likely to leave a healthy head unless there is a heavy </a:t>
            </a:r>
            <a:r>
              <a:rPr lang="en-US" sz="1600" dirty="0" smtClean="0"/>
              <a:t>infestation. </a:t>
            </a:r>
            <a:r>
              <a:rPr lang="en-US" sz="1600" dirty="0"/>
              <a:t>This is further illustrated by 2 studies from Australia. In 1 study, examination of carpets on 118 classroom floors found no lice despite more than 14000 live lice found on the heads of 466 children using these classrooms”</a:t>
            </a:r>
            <a:endParaRPr lang="en-US" sz="1600" dirty="0" smtClean="0"/>
          </a:p>
          <a:p>
            <a:endParaRPr lang="en-US" sz="1800" dirty="0" smtClean="0"/>
          </a:p>
          <a:p>
            <a:endParaRPr lang="en-US" dirty="0" smtClean="0"/>
          </a:p>
          <a:p>
            <a:endParaRPr lang="en-US" dirty="0"/>
          </a:p>
        </p:txBody>
      </p:sp>
    </p:spTree>
    <p:extLst>
      <p:ext uri="{BB962C8B-B14F-4D97-AF65-F5344CB8AC3E}">
        <p14:creationId xmlns:p14="http://schemas.microsoft.com/office/powerpoint/2010/main" val="309982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9712" y="596901"/>
            <a:ext cx="8534400" cy="1117600"/>
          </a:xfrm>
        </p:spPr>
        <p:txBody>
          <a:bodyPr>
            <a:noAutofit/>
          </a:bodyPr>
          <a:lstStyle/>
          <a:p>
            <a:pPr marL="0" indent="0" algn="ctr">
              <a:buNone/>
            </a:pPr>
            <a:r>
              <a:rPr lang="en-US" sz="3200" dirty="0" smtClean="0"/>
              <a:t>What do those little buggers look like?</a:t>
            </a:r>
            <a:endParaRPr lang="en-US" sz="3200" dirty="0"/>
          </a:p>
        </p:txBody>
      </p:sp>
      <p:pic>
        <p:nvPicPr>
          <p:cNvPr id="1030" name="Picture 6" descr="Lifecycle of the Body L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575" y="1600199"/>
            <a:ext cx="7620000" cy="4951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51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3812" y="685801"/>
            <a:ext cx="8534400" cy="927100"/>
          </a:xfrm>
        </p:spPr>
        <p:txBody>
          <a:bodyPr>
            <a:normAutofit/>
          </a:bodyPr>
          <a:lstStyle/>
          <a:p>
            <a:pPr marL="0" indent="0" algn="ctr">
              <a:buNone/>
            </a:pPr>
            <a:r>
              <a:rPr lang="en-US" sz="2800" dirty="0" smtClean="0"/>
              <a:t>Just in case you weren’t sure what they look like</a:t>
            </a:r>
            <a:endParaRPr lang="en-US" sz="2800" dirty="0"/>
          </a:p>
        </p:txBody>
      </p:sp>
      <p:pic>
        <p:nvPicPr>
          <p:cNvPr id="2050" name="Picture 2" descr="http://media.graytvinc.com/images/810*455/head+lic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7" y="1612901"/>
            <a:ext cx="7715250" cy="4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054600" y="6121400"/>
            <a:ext cx="6604000" cy="369332"/>
          </a:xfrm>
          <a:prstGeom prst="rect">
            <a:avLst/>
          </a:prstGeom>
          <a:noFill/>
        </p:spPr>
        <p:txBody>
          <a:bodyPr wrap="square" rtlCol="0">
            <a:spAutoFit/>
          </a:bodyPr>
          <a:lstStyle/>
          <a:p>
            <a:r>
              <a:rPr lang="en-US" dirty="0" smtClean="0"/>
              <a:t>Cute huh?</a:t>
            </a:r>
            <a:endParaRPr lang="en-US" dirty="0"/>
          </a:p>
        </p:txBody>
      </p:sp>
    </p:spTree>
    <p:extLst>
      <p:ext uri="{BB962C8B-B14F-4D97-AF65-F5344CB8AC3E}">
        <p14:creationId xmlns:p14="http://schemas.microsoft.com/office/powerpoint/2010/main" val="425611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000" dirty="0" smtClean="0"/>
              <a:t>What can lice do?</a:t>
            </a:r>
          </a:p>
          <a:p>
            <a:r>
              <a:rPr lang="en-US" dirty="0" smtClean="0"/>
              <a:t>Lice </a:t>
            </a:r>
            <a:r>
              <a:rPr lang="en-US" b="1" dirty="0" smtClean="0"/>
              <a:t>CAN</a:t>
            </a:r>
            <a:r>
              <a:rPr lang="en-US" dirty="0" smtClean="0"/>
              <a:t> gross people out</a:t>
            </a:r>
          </a:p>
          <a:p>
            <a:r>
              <a:rPr lang="en-US" dirty="0" smtClean="0"/>
              <a:t>Lice </a:t>
            </a:r>
            <a:r>
              <a:rPr lang="en-US" b="1" dirty="0" smtClean="0"/>
              <a:t>DO </a:t>
            </a:r>
            <a:r>
              <a:rPr lang="en-US" dirty="0" smtClean="0"/>
              <a:t>make people anxious</a:t>
            </a:r>
          </a:p>
          <a:p>
            <a:r>
              <a:rPr lang="en-US" dirty="0" smtClean="0"/>
              <a:t>Lice </a:t>
            </a:r>
            <a:r>
              <a:rPr lang="en-US" b="1" dirty="0" smtClean="0"/>
              <a:t>SOMETIMES </a:t>
            </a:r>
            <a:r>
              <a:rPr lang="en-US" dirty="0" smtClean="0"/>
              <a:t>make people itchy</a:t>
            </a:r>
          </a:p>
          <a:p>
            <a:endParaRPr lang="en-US" dirty="0" smtClean="0"/>
          </a:p>
          <a:p>
            <a:pPr marL="0" indent="0">
              <a:buNone/>
            </a:pPr>
            <a:endParaRPr lang="en-US" dirty="0"/>
          </a:p>
        </p:txBody>
      </p:sp>
      <p:pic>
        <p:nvPicPr>
          <p:cNvPr id="3074" name="Picture 2" descr="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0100" y="546100"/>
            <a:ext cx="4086225" cy="557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81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012" y="1244600"/>
            <a:ext cx="8534400" cy="3615267"/>
          </a:xfrm>
        </p:spPr>
        <p:txBody>
          <a:bodyPr>
            <a:normAutofit lnSpcReduction="10000"/>
          </a:bodyPr>
          <a:lstStyle/>
          <a:p>
            <a:pPr marL="0" indent="0" algn="ctr">
              <a:buNone/>
            </a:pPr>
            <a:r>
              <a:rPr lang="en-US" sz="4800" dirty="0" smtClean="0"/>
              <a:t>Thanks for nothing…I’m still grossed out, anxious and really don’t want bugs in my classroom! I’m itchy just reading this.</a:t>
            </a:r>
            <a:endParaRPr lang="en-US" sz="4800" dirty="0"/>
          </a:p>
        </p:txBody>
      </p:sp>
    </p:spTree>
    <p:extLst>
      <p:ext uri="{BB962C8B-B14F-4D97-AF65-F5344CB8AC3E}">
        <p14:creationId xmlns:p14="http://schemas.microsoft.com/office/powerpoint/2010/main" val="816636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9225" y="4525432"/>
            <a:ext cx="8534400" cy="1507067"/>
          </a:xfrm>
        </p:spPr>
        <p:txBody>
          <a:bodyPr>
            <a:normAutofit fontScale="90000"/>
          </a:bodyPr>
          <a:lstStyle/>
          <a:p>
            <a:r>
              <a:rPr lang="en-US" dirty="0" smtClean="0"/>
              <a:t>There are </a:t>
            </a:r>
            <a:r>
              <a:rPr lang="en-US" dirty="0" smtClean="0"/>
              <a:t>Probably already </a:t>
            </a:r>
            <a:r>
              <a:rPr lang="en-US" dirty="0" smtClean="0"/>
              <a:t>lice in your classroom, maybe even on you!</a:t>
            </a:r>
            <a:endParaRPr lang="en-US" dirty="0"/>
          </a:p>
        </p:txBody>
      </p:sp>
      <p:pic>
        <p:nvPicPr>
          <p:cNvPr id="4102" name="Picture 6" descr="Image result for newsflash"/>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978819" y="151339"/>
            <a:ext cx="7620000" cy="1444628"/>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Image result for newsfla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5175" y="1703387"/>
            <a:ext cx="4762500" cy="2676525"/>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Image result for newsflas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3475" y="1741487"/>
            <a:ext cx="3152775" cy="1447801"/>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Image result for newsflas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275" y="1703387"/>
            <a:ext cx="2308225" cy="1873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75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5312" y="304800"/>
            <a:ext cx="8534400" cy="3615267"/>
          </a:xfrm>
        </p:spPr>
        <p:txBody>
          <a:bodyPr>
            <a:normAutofit/>
          </a:bodyPr>
          <a:lstStyle/>
          <a:p>
            <a:pPr marL="0" indent="0">
              <a:buNone/>
            </a:pPr>
            <a:r>
              <a:rPr lang="en-US" sz="2800" dirty="0" smtClean="0"/>
              <a:t>That’s right, b</a:t>
            </a:r>
            <a:r>
              <a:rPr lang="en-US" sz="2800" dirty="0" smtClean="0"/>
              <a:t>y </a:t>
            </a:r>
            <a:r>
              <a:rPr lang="en-US" sz="2800" dirty="0" smtClean="0"/>
              <a:t>the time a school nurse finds head lice on a child they have had lice for an average of </a:t>
            </a:r>
            <a:r>
              <a:rPr lang="en-US" sz="2800" b="1" dirty="0" smtClean="0"/>
              <a:t>30 days!</a:t>
            </a:r>
            <a:r>
              <a:rPr lang="en-US" sz="2800" dirty="0" smtClean="0"/>
              <a:t>  One whole month.  Holy Moly.</a:t>
            </a:r>
            <a:endParaRPr lang="en-US" sz="2800" dirty="0"/>
          </a:p>
        </p:txBody>
      </p:sp>
      <p:pic>
        <p:nvPicPr>
          <p:cNvPr id="4" name="Picture 3"/>
          <p:cNvPicPr>
            <a:picLocks noChangeAspect="1"/>
          </p:cNvPicPr>
          <p:nvPr/>
        </p:nvPicPr>
        <p:blipFill>
          <a:blip r:embed="rId2"/>
          <a:stretch>
            <a:fillRect/>
          </a:stretch>
        </p:blipFill>
        <p:spPr>
          <a:xfrm>
            <a:off x="4037012" y="3009900"/>
            <a:ext cx="2986088" cy="2552700"/>
          </a:xfrm>
          <a:prstGeom prst="rect">
            <a:avLst/>
          </a:prstGeom>
        </p:spPr>
      </p:pic>
    </p:spTree>
    <p:extLst>
      <p:ext uri="{BB962C8B-B14F-4D97-AF65-F5344CB8AC3E}">
        <p14:creationId xmlns:p14="http://schemas.microsoft.com/office/powerpoint/2010/main" val="3492246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212" y="313266"/>
            <a:ext cx="8534400" cy="1507067"/>
          </a:xfrm>
        </p:spPr>
        <p:txBody>
          <a:bodyPr/>
          <a:lstStyle/>
          <a:p>
            <a:pPr algn="ctr"/>
            <a:r>
              <a:rPr lang="en-US" dirty="0" smtClean="0"/>
              <a:t>Doing What’s best for kids</a:t>
            </a:r>
            <a:endParaRPr lang="en-US" dirty="0"/>
          </a:p>
        </p:txBody>
      </p:sp>
      <p:sp>
        <p:nvSpPr>
          <p:cNvPr id="3" name="Content Placeholder 2"/>
          <p:cNvSpPr>
            <a:spLocks noGrp="1"/>
          </p:cNvSpPr>
          <p:nvPr>
            <p:ph idx="1"/>
          </p:nvPr>
        </p:nvSpPr>
        <p:spPr>
          <a:xfrm>
            <a:off x="1192212" y="1485900"/>
            <a:ext cx="8534400" cy="3615267"/>
          </a:xfrm>
        </p:spPr>
        <p:txBody>
          <a:bodyPr>
            <a:normAutofit/>
          </a:bodyPr>
          <a:lstStyle/>
          <a:p>
            <a:pPr marL="0" indent="0">
              <a:buNone/>
            </a:pPr>
            <a:r>
              <a:rPr lang="en-US" sz="2400" dirty="0" smtClean="0"/>
              <a:t>Lice do not cause disease.  Sending students home with head lice causes that student to fall behind in their studies.  Making parents leave work to come pick up their child can cause hardship in the home environment possibly even job loss.  Basically, sending a kid home for head lice is not what is best for the child.  That’s ultimately why we’re here right?  To do what's best for the students.</a:t>
            </a:r>
            <a:endParaRPr lang="en-US" sz="2400" dirty="0"/>
          </a:p>
        </p:txBody>
      </p:sp>
    </p:spTree>
    <p:extLst>
      <p:ext uri="{BB962C8B-B14F-4D97-AF65-F5344CB8AC3E}">
        <p14:creationId xmlns:p14="http://schemas.microsoft.com/office/powerpoint/2010/main" val="368603824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130</TotalTime>
  <Words>753</Words>
  <Application>Microsoft Office PowerPoint</Application>
  <PresentationFormat>Widescreen</PresentationFormat>
  <Paragraphs>44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Century Gothic</vt:lpstr>
      <vt:lpstr>Wingdings 3</vt:lpstr>
      <vt:lpstr>Slice</vt:lpstr>
      <vt:lpstr>The Facts of Lice</vt:lpstr>
      <vt:lpstr>PowerPoint Presentation</vt:lpstr>
      <vt:lpstr>PowerPoint Presentation</vt:lpstr>
      <vt:lpstr>PowerPoint Presentation</vt:lpstr>
      <vt:lpstr>PowerPoint Presentation</vt:lpstr>
      <vt:lpstr>PowerPoint Presentation</vt:lpstr>
      <vt:lpstr>There are Probably already lice in your classroom, maybe even on you!</vt:lpstr>
      <vt:lpstr>PowerPoint Presentation</vt:lpstr>
      <vt:lpstr>Doing What’s best for kids</vt:lpstr>
      <vt:lpstr>Seriously?</vt:lpstr>
      <vt:lpstr>PowerPoint Presentation</vt:lpstr>
      <vt:lpstr>PowerPoint Presentation</vt:lpstr>
      <vt:lpstr>PowerPoint Presentation</vt:lpstr>
      <vt:lpstr>But wait….there's more</vt:lpstr>
      <vt:lpstr>There's even more…</vt:lpstr>
      <vt:lpstr>PowerPoint Presentation</vt:lpstr>
    </vt:vector>
  </TitlesOfParts>
  <Company>KPBSD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Facts of Lice</dc:title>
  <dc:creator>Matthew Neisinger</dc:creator>
  <cp:lastModifiedBy>Iris Wertz</cp:lastModifiedBy>
  <cp:revision>12</cp:revision>
  <dcterms:created xsi:type="dcterms:W3CDTF">2016-11-18T18:49:09Z</dcterms:created>
  <dcterms:modified xsi:type="dcterms:W3CDTF">2017-09-06T22:00:57Z</dcterms:modified>
</cp:coreProperties>
</file>